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2" r:id="rId2"/>
    <p:sldId id="273" r:id="rId3"/>
    <p:sldId id="259" r:id="rId4"/>
    <p:sldId id="277" r:id="rId5"/>
    <p:sldId id="263" r:id="rId6"/>
    <p:sldId id="278" r:id="rId7"/>
    <p:sldId id="261" r:id="rId8"/>
    <p:sldId id="275" r:id="rId9"/>
    <p:sldId id="262" r:id="rId10"/>
    <p:sldId id="266" r:id="rId11"/>
    <p:sldId id="267" r:id="rId12"/>
    <p:sldId id="269" r:id="rId13"/>
    <p:sldId id="271" r:id="rId14"/>
    <p:sldId id="265" r:id="rId15"/>
    <p:sldId id="276" r:id="rId16"/>
    <p:sldId id="268"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BF384D-7592-464B-96AB-5ACADEB6765D}" type="datetimeFigureOut">
              <a:rPr lang="en-GB" smtClean="0"/>
              <a:t>26/07/2017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60DEB-CC5C-4D49-9872-9005D4E390A7}" type="slidenum">
              <a:rPr lang="en-GB" smtClean="0"/>
              <a:t>‹#›</a:t>
            </a:fld>
            <a:endParaRPr lang="en-GB"/>
          </a:p>
        </p:txBody>
      </p:sp>
    </p:spTree>
    <p:extLst>
      <p:ext uri="{BB962C8B-B14F-4D97-AF65-F5344CB8AC3E}">
        <p14:creationId xmlns:p14="http://schemas.microsoft.com/office/powerpoint/2010/main" val="339542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1D9782-222A-4BE7-86A2-486FC51CC978}" type="slidenum">
              <a:rPr lang="en-GB" smtClean="0"/>
              <a:pPr eaLnBrk="1" hangingPunct="1"/>
              <a:t>4</a:t>
            </a:fld>
            <a:endParaRPr lang="en-GB"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a:p>
            <a:pPr eaLnBrk="1" hangingPunct="1"/>
            <a:endParaRPr lang="en-GB" smtClean="0">
              <a:latin typeface="Arial" pitchFamily="34" charset="0"/>
            </a:endParaRPr>
          </a:p>
          <a:p>
            <a:pPr eaLnBrk="1" hangingPunct="1"/>
            <a:r>
              <a:rPr lang="en-GB" smtClean="0">
                <a:latin typeface="Arial" pitchFamily="34" charset="0"/>
              </a:rPr>
              <a:t>Work Experience week will be held in February next year, that is why we are preparing early.  It is to ensure that this important week is not interrupted by any exams you may have.</a:t>
            </a:r>
          </a:p>
          <a:p>
            <a:pPr eaLnBrk="1" hangingPunct="1"/>
            <a:endParaRPr lang="en-GB" smtClean="0">
              <a:latin typeface="Arial" pitchFamily="34" charset="0"/>
            </a:endParaRPr>
          </a:p>
          <a:p>
            <a:pPr eaLnBrk="1" hangingPunct="1"/>
            <a:r>
              <a:rPr lang="en-GB" smtClean="0">
                <a:latin typeface="Arial" pitchFamily="34" charset="0"/>
              </a:rPr>
              <a:t>I would just like to go through a few things with you about why work experience is important and why you must consider your future very carefully as it will impact on your adult life very much.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will you wear?</a:t>
            </a:r>
          </a:p>
          <a:p>
            <a:endParaRPr lang="en-GB" dirty="0" smtClean="0"/>
          </a:p>
          <a:p>
            <a:r>
              <a:rPr lang="en-GB" dirty="0" smtClean="0"/>
              <a:t>Have you spoken to your employer?</a:t>
            </a:r>
            <a:r>
              <a:rPr lang="en-GB" baseline="0" dirty="0" smtClean="0"/>
              <a:t>  What are you expected to wear?  Are you working indoors or outside?  Do you need to be smart?  Do you need to take spare clothes?  If you need help securing the correct uniform talk to your school and your parents.</a:t>
            </a:r>
            <a:endParaRPr lang="en-GB" dirty="0"/>
          </a:p>
        </p:txBody>
      </p:sp>
      <p:sp>
        <p:nvSpPr>
          <p:cNvPr id="4" name="Slide Number Placeholder 3"/>
          <p:cNvSpPr>
            <a:spLocks noGrp="1"/>
          </p:cNvSpPr>
          <p:nvPr>
            <p:ph type="sldNum" sz="quarter" idx="10"/>
          </p:nvPr>
        </p:nvSpPr>
        <p:spPr/>
        <p:txBody>
          <a:bodyPr/>
          <a:lstStyle/>
          <a:p>
            <a:fld id="{4788B664-C537-40F3-A6C1-9C11AD754C75}" type="slidenum">
              <a:rPr lang="en-GB" smtClean="0"/>
              <a:t>8</a:t>
            </a:fld>
            <a:endParaRPr lang="en-GB"/>
          </a:p>
        </p:txBody>
      </p:sp>
    </p:spTree>
    <p:extLst>
      <p:ext uri="{BB962C8B-B14F-4D97-AF65-F5344CB8AC3E}">
        <p14:creationId xmlns:p14="http://schemas.microsoft.com/office/powerpoint/2010/main" val="3469808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Don’t forget to say</a:t>
            </a:r>
            <a:r>
              <a:rPr lang="en-GB" baseline="0" dirty="0" smtClean="0"/>
              <a:t> thank you.</a:t>
            </a:r>
          </a:p>
          <a:p>
            <a:endParaRPr lang="en-GB" baseline="0" dirty="0" smtClean="0"/>
          </a:p>
          <a:p>
            <a:r>
              <a:rPr lang="en-GB" baseline="0" dirty="0" smtClean="0"/>
              <a:t>At the end of you work experience or even the week after don’t forget to send your employer a thank you letter.  Share with them the skills you have learnt.  It’s a good way of staying in touch and who knows, in a couple of years you might be working for them </a:t>
            </a:r>
            <a:r>
              <a:rPr lang="en-GB" baseline="0" smtClean="0"/>
              <a:t>full time.</a:t>
            </a:r>
            <a:endParaRPr lang="en-GB"/>
          </a:p>
        </p:txBody>
      </p:sp>
      <p:sp>
        <p:nvSpPr>
          <p:cNvPr id="4" name="Slide Number Placeholder 3"/>
          <p:cNvSpPr>
            <a:spLocks noGrp="1"/>
          </p:cNvSpPr>
          <p:nvPr>
            <p:ph type="sldNum" sz="quarter" idx="10"/>
          </p:nvPr>
        </p:nvSpPr>
        <p:spPr/>
        <p:txBody>
          <a:bodyPr/>
          <a:lstStyle/>
          <a:p>
            <a:fld id="{4788B664-C537-40F3-A6C1-9C11AD754C75}" type="slidenum">
              <a:rPr lang="en-GB" smtClean="0"/>
              <a:t>15</a:t>
            </a:fld>
            <a:endParaRPr lang="en-GB"/>
          </a:p>
        </p:txBody>
      </p:sp>
    </p:spTree>
    <p:extLst>
      <p:ext uri="{BB962C8B-B14F-4D97-AF65-F5344CB8AC3E}">
        <p14:creationId xmlns:p14="http://schemas.microsoft.com/office/powerpoint/2010/main" val="367950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2518C6-0B18-4321-AC5C-0C7B68AE0B07}" type="datetimeFigureOut">
              <a:rPr lang="en-GB" smtClean="0"/>
              <a:t>26/07/2017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115B43-656B-4015-9AA5-1F3D43F253C3}" type="slidenum">
              <a:rPr lang="en-GB" smtClean="0"/>
              <a:t>‹#›</a:t>
            </a:fld>
            <a:endParaRPr lang="en-GB"/>
          </a:p>
        </p:txBody>
      </p:sp>
    </p:spTree>
    <p:extLst>
      <p:ext uri="{BB962C8B-B14F-4D97-AF65-F5344CB8AC3E}">
        <p14:creationId xmlns:p14="http://schemas.microsoft.com/office/powerpoint/2010/main" val="18144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2518C6-0B18-4321-AC5C-0C7B68AE0B07}" type="datetimeFigureOut">
              <a:rPr lang="en-GB" smtClean="0"/>
              <a:t>26/07/2017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115B43-656B-4015-9AA5-1F3D43F253C3}" type="slidenum">
              <a:rPr lang="en-GB" smtClean="0"/>
              <a:t>‹#›</a:t>
            </a:fld>
            <a:endParaRPr lang="en-GB"/>
          </a:p>
        </p:txBody>
      </p:sp>
    </p:spTree>
    <p:extLst>
      <p:ext uri="{BB962C8B-B14F-4D97-AF65-F5344CB8AC3E}">
        <p14:creationId xmlns:p14="http://schemas.microsoft.com/office/powerpoint/2010/main" val="35147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2518C6-0B18-4321-AC5C-0C7B68AE0B07}" type="datetimeFigureOut">
              <a:rPr lang="en-GB" smtClean="0"/>
              <a:t>26/07/2017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115B43-656B-4015-9AA5-1F3D43F253C3}" type="slidenum">
              <a:rPr lang="en-GB" smtClean="0"/>
              <a:t>‹#›</a:t>
            </a:fld>
            <a:endParaRPr lang="en-GB"/>
          </a:p>
        </p:txBody>
      </p:sp>
    </p:spTree>
    <p:extLst>
      <p:ext uri="{BB962C8B-B14F-4D97-AF65-F5344CB8AC3E}">
        <p14:creationId xmlns:p14="http://schemas.microsoft.com/office/powerpoint/2010/main" val="131171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2518C6-0B18-4321-AC5C-0C7B68AE0B07}" type="datetimeFigureOut">
              <a:rPr lang="en-GB" smtClean="0"/>
              <a:t>26/07/2017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115B43-656B-4015-9AA5-1F3D43F253C3}" type="slidenum">
              <a:rPr lang="en-GB" smtClean="0"/>
              <a:t>‹#›</a:t>
            </a:fld>
            <a:endParaRPr lang="en-GB"/>
          </a:p>
        </p:txBody>
      </p:sp>
    </p:spTree>
    <p:extLst>
      <p:ext uri="{BB962C8B-B14F-4D97-AF65-F5344CB8AC3E}">
        <p14:creationId xmlns:p14="http://schemas.microsoft.com/office/powerpoint/2010/main" val="264206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2518C6-0B18-4321-AC5C-0C7B68AE0B07}" type="datetimeFigureOut">
              <a:rPr lang="en-GB" smtClean="0"/>
              <a:t>26/07/2017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115B43-656B-4015-9AA5-1F3D43F253C3}" type="slidenum">
              <a:rPr lang="en-GB" smtClean="0"/>
              <a:t>‹#›</a:t>
            </a:fld>
            <a:endParaRPr lang="en-GB"/>
          </a:p>
        </p:txBody>
      </p:sp>
    </p:spTree>
    <p:extLst>
      <p:ext uri="{BB962C8B-B14F-4D97-AF65-F5344CB8AC3E}">
        <p14:creationId xmlns:p14="http://schemas.microsoft.com/office/powerpoint/2010/main" val="183696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2518C6-0B18-4321-AC5C-0C7B68AE0B07}" type="datetimeFigureOut">
              <a:rPr lang="en-GB" smtClean="0"/>
              <a:t>26/07/2017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115B43-656B-4015-9AA5-1F3D43F253C3}" type="slidenum">
              <a:rPr lang="en-GB" smtClean="0"/>
              <a:t>‹#›</a:t>
            </a:fld>
            <a:endParaRPr lang="en-GB"/>
          </a:p>
        </p:txBody>
      </p:sp>
    </p:spTree>
    <p:extLst>
      <p:ext uri="{BB962C8B-B14F-4D97-AF65-F5344CB8AC3E}">
        <p14:creationId xmlns:p14="http://schemas.microsoft.com/office/powerpoint/2010/main" val="2913714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2518C6-0B18-4321-AC5C-0C7B68AE0B07}" type="datetimeFigureOut">
              <a:rPr lang="en-GB" smtClean="0"/>
              <a:t>26/07/2017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115B43-656B-4015-9AA5-1F3D43F253C3}" type="slidenum">
              <a:rPr lang="en-GB" smtClean="0"/>
              <a:t>‹#›</a:t>
            </a:fld>
            <a:endParaRPr lang="en-GB"/>
          </a:p>
        </p:txBody>
      </p:sp>
    </p:spTree>
    <p:extLst>
      <p:ext uri="{BB962C8B-B14F-4D97-AF65-F5344CB8AC3E}">
        <p14:creationId xmlns:p14="http://schemas.microsoft.com/office/powerpoint/2010/main" val="283212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2518C6-0B18-4321-AC5C-0C7B68AE0B07}" type="datetimeFigureOut">
              <a:rPr lang="en-GB" smtClean="0"/>
              <a:t>26/07/2017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115B43-656B-4015-9AA5-1F3D43F253C3}" type="slidenum">
              <a:rPr lang="en-GB" smtClean="0"/>
              <a:t>‹#›</a:t>
            </a:fld>
            <a:endParaRPr lang="en-GB"/>
          </a:p>
        </p:txBody>
      </p:sp>
    </p:spTree>
    <p:extLst>
      <p:ext uri="{BB962C8B-B14F-4D97-AF65-F5344CB8AC3E}">
        <p14:creationId xmlns:p14="http://schemas.microsoft.com/office/powerpoint/2010/main" val="345316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518C6-0B18-4321-AC5C-0C7B68AE0B07}" type="datetimeFigureOut">
              <a:rPr lang="en-GB" smtClean="0"/>
              <a:t>26/07/2017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115B43-656B-4015-9AA5-1F3D43F253C3}" type="slidenum">
              <a:rPr lang="en-GB" smtClean="0"/>
              <a:t>‹#›</a:t>
            </a:fld>
            <a:endParaRPr lang="en-GB"/>
          </a:p>
        </p:txBody>
      </p:sp>
    </p:spTree>
    <p:extLst>
      <p:ext uri="{BB962C8B-B14F-4D97-AF65-F5344CB8AC3E}">
        <p14:creationId xmlns:p14="http://schemas.microsoft.com/office/powerpoint/2010/main" val="31004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518C6-0B18-4321-AC5C-0C7B68AE0B07}" type="datetimeFigureOut">
              <a:rPr lang="en-GB" smtClean="0"/>
              <a:t>26/07/2017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115B43-656B-4015-9AA5-1F3D43F253C3}" type="slidenum">
              <a:rPr lang="en-GB" smtClean="0"/>
              <a:t>‹#›</a:t>
            </a:fld>
            <a:endParaRPr lang="en-GB"/>
          </a:p>
        </p:txBody>
      </p:sp>
    </p:spTree>
    <p:extLst>
      <p:ext uri="{BB962C8B-B14F-4D97-AF65-F5344CB8AC3E}">
        <p14:creationId xmlns:p14="http://schemas.microsoft.com/office/powerpoint/2010/main" val="130766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518C6-0B18-4321-AC5C-0C7B68AE0B07}" type="datetimeFigureOut">
              <a:rPr lang="en-GB" smtClean="0"/>
              <a:t>26/07/2017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115B43-656B-4015-9AA5-1F3D43F253C3}" type="slidenum">
              <a:rPr lang="en-GB" smtClean="0"/>
              <a:t>‹#›</a:t>
            </a:fld>
            <a:endParaRPr lang="en-GB"/>
          </a:p>
        </p:txBody>
      </p:sp>
    </p:spTree>
    <p:extLst>
      <p:ext uri="{BB962C8B-B14F-4D97-AF65-F5344CB8AC3E}">
        <p14:creationId xmlns:p14="http://schemas.microsoft.com/office/powerpoint/2010/main" val="374151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518C6-0B18-4321-AC5C-0C7B68AE0B07}" type="datetimeFigureOut">
              <a:rPr lang="en-GB" smtClean="0"/>
              <a:t>26/07/2017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15B43-656B-4015-9AA5-1F3D43F253C3}" type="slidenum">
              <a:rPr lang="en-GB" smtClean="0"/>
              <a:t>‹#›</a:t>
            </a:fld>
            <a:endParaRPr lang="en-GB"/>
          </a:p>
        </p:txBody>
      </p:sp>
    </p:spTree>
    <p:extLst>
      <p:ext uri="{BB962C8B-B14F-4D97-AF65-F5344CB8AC3E}">
        <p14:creationId xmlns:p14="http://schemas.microsoft.com/office/powerpoint/2010/main" val="377578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sfkjvagVsRI" TargetMode="External"/><Relationship Id="rId2" Type="http://schemas.openxmlformats.org/officeDocument/2006/relationships/hyperlink" Target="https://business.linkedin.com/talent-solutions/blog/2015/09/the-funniest-job-interview-answers-of-all-tim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careers@paigntonacademy.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1560" y="9178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chemeClr val="tx2"/>
                </a:solidFill>
              </a:rPr>
              <a:t>Work Experience</a:t>
            </a:r>
            <a:endParaRPr lang="en-GB" b="1" dirty="0">
              <a:solidFill>
                <a:schemeClr val="tx2"/>
              </a:solidFill>
            </a:endParaRPr>
          </a:p>
        </p:txBody>
      </p:sp>
      <p:pic>
        <p:nvPicPr>
          <p:cNvPr id="6" name="Picture 2" descr="https://userscontent2.emaze.com/images/d7af3821-f2e8-4743-895c-7f99789e574a/4cedd612-1bd3-4e0f-bcb9-6006ca9466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528" y="260648"/>
            <a:ext cx="1604167" cy="16123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ork exper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634" y="2348880"/>
            <a:ext cx="3768186"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8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Keep trying</a:t>
            </a:r>
            <a:endParaRPr lang="en-GB" b="1" dirty="0">
              <a:solidFill>
                <a:schemeClr val="tx2"/>
              </a:solidFill>
            </a:endParaRPr>
          </a:p>
        </p:txBody>
      </p:sp>
      <p:sp>
        <p:nvSpPr>
          <p:cNvPr id="3" name="Content Placeholder 2"/>
          <p:cNvSpPr>
            <a:spLocks noGrp="1"/>
          </p:cNvSpPr>
          <p:nvPr>
            <p:ph idx="1"/>
          </p:nvPr>
        </p:nvSpPr>
        <p:spPr>
          <a:xfrm>
            <a:off x="323528" y="1412776"/>
            <a:ext cx="8363272" cy="4925144"/>
          </a:xfrm>
        </p:spPr>
        <p:txBody>
          <a:bodyPr>
            <a:normAutofit/>
          </a:bodyPr>
          <a:lstStyle/>
          <a:p>
            <a:endParaRPr lang="en-US" dirty="0" smtClean="0">
              <a:effectLst/>
            </a:endParaRPr>
          </a:p>
          <a:p>
            <a:pPr marL="0" indent="0">
              <a:buNone/>
            </a:pPr>
            <a:r>
              <a:rPr lang="en-US" dirty="0" smtClean="0">
                <a:effectLst/>
              </a:rPr>
              <a:t>If you get turned down for a placement, don't worry and most certainly don't lose hope. Keep searching until you find one that's right for you.</a:t>
            </a:r>
          </a:p>
          <a:p>
            <a:endParaRPr lang="en-US" dirty="0" smtClean="0">
              <a:effectLst/>
            </a:endParaRPr>
          </a:p>
          <a:p>
            <a:endParaRPr lang="en-US" dirty="0" smtClean="0">
              <a:effectLst/>
            </a:endParaRPr>
          </a:p>
          <a:p>
            <a:endParaRPr lang="en-GB" dirty="0"/>
          </a:p>
        </p:txBody>
      </p:sp>
      <p:pic>
        <p:nvPicPr>
          <p:cNvPr id="4" name="Picture 2" descr="https://userscontent2.emaze.com/images/d7af3821-f2e8-4743-895c-7f99789e574a/4cedd612-1bd3-4e0f-bcb9-6006ca9466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368152" cy="137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368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132856"/>
            <a:ext cx="8229600" cy="3412976"/>
          </a:xfrm>
        </p:spPr>
        <p:txBody>
          <a:bodyPr/>
          <a:lstStyle/>
          <a:p>
            <a:r>
              <a:rPr lang="en-GB" b="1" dirty="0" smtClean="0">
                <a:effectLst/>
              </a:rPr>
              <a:t>Choose wisely</a:t>
            </a:r>
            <a:endParaRPr lang="en-GB" dirty="0" smtClean="0"/>
          </a:p>
          <a:p>
            <a:r>
              <a:rPr lang="en-GB" b="1" dirty="0" smtClean="0">
                <a:effectLst/>
              </a:rPr>
              <a:t>You may need to w</a:t>
            </a:r>
            <a:r>
              <a:rPr lang="en-US" b="1" dirty="0" smtClean="0">
                <a:effectLst/>
              </a:rPr>
              <a:t>rite a good letter and CV</a:t>
            </a:r>
            <a:endParaRPr lang="en-GB" dirty="0" smtClean="0"/>
          </a:p>
          <a:p>
            <a:r>
              <a:rPr lang="en-US" b="1" dirty="0" smtClean="0">
                <a:effectLst/>
              </a:rPr>
              <a:t>Learn to use your contact network</a:t>
            </a:r>
          </a:p>
          <a:p>
            <a:r>
              <a:rPr lang="en-GB" b="1" dirty="0" smtClean="0">
                <a:effectLst/>
              </a:rPr>
              <a:t>Be persistent</a:t>
            </a:r>
          </a:p>
          <a:p>
            <a:r>
              <a:rPr lang="en-GB" b="1" dirty="0" smtClean="0">
                <a:effectLst/>
              </a:rPr>
              <a:t>A clean online presence</a:t>
            </a:r>
            <a:endParaRPr lang="en-US" b="1" dirty="0" smtClean="0">
              <a:effectLst/>
            </a:endParaRPr>
          </a:p>
          <a:p>
            <a:endParaRPr lang="en-GB" dirty="0"/>
          </a:p>
        </p:txBody>
      </p:sp>
      <p:sp>
        <p:nvSpPr>
          <p:cNvPr id="4" name="Title 3"/>
          <p:cNvSpPr>
            <a:spLocks noGrp="1"/>
          </p:cNvSpPr>
          <p:nvPr>
            <p:ph type="title"/>
          </p:nvPr>
        </p:nvSpPr>
        <p:spPr/>
        <p:txBody>
          <a:bodyPr/>
          <a:lstStyle/>
          <a:p>
            <a:r>
              <a:rPr lang="en-GB" b="1" dirty="0" smtClean="0">
                <a:solidFill>
                  <a:schemeClr val="tx2"/>
                </a:solidFill>
              </a:rPr>
              <a:t>In short…</a:t>
            </a:r>
            <a:endParaRPr lang="en-GB" b="1" dirty="0">
              <a:solidFill>
                <a:schemeClr val="tx2"/>
              </a:solidFill>
            </a:endParaRPr>
          </a:p>
        </p:txBody>
      </p:sp>
      <p:pic>
        <p:nvPicPr>
          <p:cNvPr id="5" name="Picture 2" descr="https://userscontent2.emaze.com/images/d7af3821-f2e8-4743-895c-7f99789e574a/4cedd612-1bd3-4e0f-bcb9-6006ca9466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06422"/>
            <a:ext cx="1368152" cy="137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726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229600" cy="1143000"/>
          </a:xfrm>
        </p:spPr>
        <p:txBody>
          <a:bodyPr/>
          <a:lstStyle/>
          <a:p>
            <a:r>
              <a:rPr lang="en-GB" b="1" dirty="0" smtClean="0">
                <a:solidFill>
                  <a:schemeClr val="tx2"/>
                </a:solidFill>
              </a:rPr>
              <a:t>Once you have an employer</a:t>
            </a:r>
            <a:endParaRPr lang="en-GB" b="1" dirty="0">
              <a:solidFill>
                <a:schemeClr val="tx2"/>
              </a:solidFill>
            </a:endParaRPr>
          </a:p>
        </p:txBody>
      </p:sp>
      <p:sp>
        <p:nvSpPr>
          <p:cNvPr id="3" name="Content Placeholder 2"/>
          <p:cNvSpPr>
            <a:spLocks noGrp="1"/>
          </p:cNvSpPr>
          <p:nvPr>
            <p:ph idx="1"/>
          </p:nvPr>
        </p:nvSpPr>
        <p:spPr>
          <a:xfrm>
            <a:off x="467544" y="2420888"/>
            <a:ext cx="8229600" cy="3600400"/>
          </a:xfrm>
        </p:spPr>
        <p:txBody>
          <a:bodyPr/>
          <a:lstStyle/>
          <a:p>
            <a:endParaRPr lang="en-GB" dirty="0" smtClean="0"/>
          </a:p>
          <a:p>
            <a:r>
              <a:rPr lang="en-GB" dirty="0" smtClean="0"/>
              <a:t>Ask the Employer to complete the employer details form</a:t>
            </a:r>
          </a:p>
          <a:p>
            <a:r>
              <a:rPr lang="en-GB" dirty="0" smtClean="0"/>
              <a:t>Parent completes the consent form</a:t>
            </a:r>
          </a:p>
          <a:p>
            <a:r>
              <a:rPr lang="en-GB" dirty="0" smtClean="0"/>
              <a:t>Return BOTH Forms in the envelope to reception.</a:t>
            </a:r>
            <a:endParaRPr lang="en-GB" dirty="0"/>
          </a:p>
        </p:txBody>
      </p:sp>
      <p:pic>
        <p:nvPicPr>
          <p:cNvPr id="4" name="Picture 2" descr="https://userscontent2.emaze.com/images/d7af3821-f2e8-4743-895c-7f99789e574a/4cedd612-1bd3-4e0f-bcb9-6006ca9466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06422"/>
            <a:ext cx="1368152" cy="137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880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767990"/>
            <a:ext cx="8229600" cy="1143000"/>
          </a:xfrm>
        </p:spPr>
        <p:txBody>
          <a:bodyPr>
            <a:normAutofit fontScale="90000"/>
          </a:bodyPr>
          <a:lstStyle/>
          <a:p>
            <a:r>
              <a:rPr lang="en-GB" b="1" dirty="0" smtClean="0">
                <a:solidFill>
                  <a:schemeClr val="tx2"/>
                </a:solidFill>
              </a:rPr>
              <a:t>What if I am unable to secure a placement?</a:t>
            </a:r>
            <a:endParaRPr lang="en-GB" b="1" dirty="0">
              <a:solidFill>
                <a:schemeClr val="tx2"/>
              </a:solidFill>
            </a:endParaRPr>
          </a:p>
        </p:txBody>
      </p:sp>
      <p:sp>
        <p:nvSpPr>
          <p:cNvPr id="3" name="Content Placeholder 2"/>
          <p:cNvSpPr>
            <a:spLocks noGrp="1"/>
          </p:cNvSpPr>
          <p:nvPr>
            <p:ph idx="1"/>
          </p:nvPr>
        </p:nvSpPr>
        <p:spPr>
          <a:xfrm>
            <a:off x="539552" y="2132856"/>
            <a:ext cx="8229600" cy="4525963"/>
          </a:xfrm>
        </p:spPr>
        <p:txBody>
          <a:bodyPr/>
          <a:lstStyle/>
          <a:p>
            <a:pPr marL="0" indent="0">
              <a:buNone/>
            </a:pPr>
            <a:r>
              <a:rPr lang="en-GB" dirty="0" smtClean="0"/>
              <a:t>If you do not manage to secure a placement Mrs Hay will do her very best to help you. We cannot guarantee it will be in your chosen industry. </a:t>
            </a:r>
          </a:p>
          <a:p>
            <a:pPr marL="0" indent="0">
              <a:buNone/>
            </a:pPr>
            <a:endParaRPr lang="en-GB" dirty="0"/>
          </a:p>
          <a:p>
            <a:pPr marL="0" indent="0" algn="ctr">
              <a:buNone/>
            </a:pPr>
            <a:r>
              <a:rPr lang="en-GB" dirty="0" smtClean="0"/>
              <a:t>Employers are more likely to say Yes to a student! </a:t>
            </a:r>
            <a:endParaRPr lang="en-GB" dirty="0"/>
          </a:p>
        </p:txBody>
      </p:sp>
      <p:pic>
        <p:nvPicPr>
          <p:cNvPr id="4" name="Picture 2" descr="https://userscontent2.emaze.com/images/d7af3821-f2e8-4743-895c-7f99789e574a/4cedd612-1bd3-4e0f-bcb9-6006ca9466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116632"/>
            <a:ext cx="1296144" cy="130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26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Still Unsure…</a:t>
            </a:r>
            <a:endParaRPr lang="en-GB" b="1" dirty="0">
              <a:solidFill>
                <a:schemeClr val="tx2"/>
              </a:solidFill>
            </a:endParaRPr>
          </a:p>
        </p:txBody>
      </p:sp>
      <p:sp>
        <p:nvSpPr>
          <p:cNvPr id="3" name="Content Placeholder 2"/>
          <p:cNvSpPr>
            <a:spLocks noGrp="1"/>
          </p:cNvSpPr>
          <p:nvPr>
            <p:ph idx="1"/>
          </p:nvPr>
        </p:nvSpPr>
        <p:spPr>
          <a:xfrm>
            <a:off x="326910" y="1916832"/>
            <a:ext cx="8229600" cy="4133056"/>
          </a:xfrm>
        </p:spPr>
        <p:txBody>
          <a:bodyPr/>
          <a:lstStyle/>
          <a:p>
            <a:pPr marL="0" indent="0" algn="ctr">
              <a:buNone/>
            </a:pPr>
            <a:r>
              <a:rPr lang="en-US" dirty="0" smtClean="0"/>
              <a:t>If </a:t>
            </a:r>
            <a:r>
              <a:rPr lang="en-US" dirty="0"/>
              <a:t>you still aren't sure about where to go, ask </a:t>
            </a:r>
            <a:r>
              <a:rPr lang="en-US" dirty="0" err="1" smtClean="0"/>
              <a:t>Mrs</a:t>
            </a:r>
            <a:r>
              <a:rPr lang="en-US" dirty="0" smtClean="0"/>
              <a:t> Hay </a:t>
            </a:r>
            <a:r>
              <a:rPr lang="en-US" dirty="0"/>
              <a:t>for help. </a:t>
            </a:r>
            <a:endParaRPr lang="en-US" dirty="0" smtClean="0"/>
          </a:p>
          <a:p>
            <a:pPr marL="0" indent="0" algn="ctr">
              <a:buNone/>
            </a:pPr>
            <a:endParaRPr lang="en-US" dirty="0" smtClean="0"/>
          </a:p>
          <a:p>
            <a:pPr marL="0" indent="0" algn="ctr">
              <a:buNone/>
            </a:pPr>
            <a:r>
              <a:rPr lang="en-US" dirty="0" smtClean="0"/>
              <a:t>Or in the holidays email: careers@paigntonacademy.org</a:t>
            </a:r>
            <a:endParaRPr lang="en-US" dirty="0"/>
          </a:p>
          <a:p>
            <a:endParaRPr lang="en-GB" dirty="0"/>
          </a:p>
        </p:txBody>
      </p:sp>
      <p:pic>
        <p:nvPicPr>
          <p:cNvPr id="4" name="Picture 2" descr="https://userscontent2.emaze.com/images/d7af3821-f2e8-4743-895c-7f99789e574a/4cedd612-1bd3-4e0f-bcb9-6006ca9466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296144" cy="130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602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 name="Group 2"/>
          <p:cNvGrpSpPr/>
          <p:nvPr/>
        </p:nvGrpSpPr>
        <p:grpSpPr>
          <a:xfrm>
            <a:off x="6717323" y="5775358"/>
            <a:ext cx="2272353" cy="914400"/>
            <a:chOff x="6717323" y="5791200"/>
            <a:chExt cx="2272353" cy="91440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8613" y="5791200"/>
              <a:ext cx="881063" cy="9144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7323" y="5794552"/>
              <a:ext cx="1391290" cy="911048"/>
            </a:xfrm>
            <a:prstGeom prst="rect">
              <a:avLst/>
            </a:prstGeom>
          </p:spPr>
        </p:pic>
      </p:grpSp>
    </p:spTree>
    <p:extLst>
      <p:ext uri="{BB962C8B-B14F-4D97-AF65-F5344CB8AC3E}">
        <p14:creationId xmlns:p14="http://schemas.microsoft.com/office/powerpoint/2010/main" val="2865546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2"/>
                </a:solidFill>
              </a:rPr>
              <a:t>OWN FIND FORMS/ PARENT CONSENT </a:t>
            </a:r>
            <a:endParaRPr lang="en-GB" b="1" dirty="0">
              <a:solidFill>
                <a:schemeClr val="tx2"/>
              </a:solidFill>
            </a:endParaRPr>
          </a:p>
        </p:txBody>
      </p:sp>
      <p:pic>
        <p:nvPicPr>
          <p:cNvPr id="4" name="Picture 4" descr="http://jsrcharteredaccountants.com/wp-content/uploads/2008/09/dont_miss_deadline.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44824"/>
            <a:ext cx="8229600" cy="29677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55576" y="5229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u="sng" dirty="0" smtClean="0"/>
              <a:t>30</a:t>
            </a:r>
            <a:r>
              <a:rPr lang="en-GB" sz="6000" b="1" u="sng" baseline="30000" dirty="0" smtClean="0"/>
              <a:t>th</a:t>
            </a:r>
            <a:r>
              <a:rPr lang="en-GB" sz="6000" b="1" u="sng" dirty="0" smtClean="0"/>
              <a:t> September</a:t>
            </a:r>
            <a:endParaRPr lang="en-GB" sz="6000" b="1" u="sng" dirty="0"/>
          </a:p>
        </p:txBody>
      </p:sp>
      <p:pic>
        <p:nvPicPr>
          <p:cNvPr id="6" name="Picture 2" descr="https://userscontent2.emaze.com/images/d7af3821-f2e8-4743-895c-7f99789e574a/4cedd612-1bd3-4e0f-bcb9-6006ca9466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116632"/>
            <a:ext cx="1296144" cy="130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641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321286"/>
            <a:ext cx="8229600" cy="4525963"/>
          </a:xfrm>
        </p:spPr>
        <p:txBody>
          <a:bodyPr/>
          <a:lstStyle/>
          <a:p>
            <a:r>
              <a:rPr lang="en-GB" dirty="0">
                <a:hlinkClick r:id="rId2"/>
              </a:rPr>
              <a:t>https://</a:t>
            </a:r>
            <a:r>
              <a:rPr lang="en-GB" dirty="0" smtClean="0">
                <a:hlinkClick r:id="rId2"/>
              </a:rPr>
              <a:t>business.linkedin.com/talent-solutions/blog/2015/09/the-funniest-job-interview-answers-of-all-time</a:t>
            </a:r>
            <a:endParaRPr lang="en-GB" dirty="0" smtClean="0"/>
          </a:p>
          <a:p>
            <a:endParaRPr lang="en-GB" dirty="0" smtClean="0"/>
          </a:p>
          <a:p>
            <a:r>
              <a:rPr lang="en-GB" u="sng" dirty="0">
                <a:solidFill>
                  <a:schemeClr val="bg1"/>
                </a:solidFill>
                <a:hlinkClick r:id="rId3"/>
              </a:rPr>
              <a:t>http://www.youtube.com/watch?v=sfkjvagVsRI</a:t>
            </a:r>
            <a:endParaRPr lang="en-GB" u="sng" dirty="0">
              <a:solidFill>
                <a:schemeClr val="bg1"/>
              </a:solidFill>
            </a:endParaRPr>
          </a:p>
          <a:p>
            <a:endParaRPr lang="en-GB" dirty="0" smtClean="0"/>
          </a:p>
          <a:p>
            <a:endParaRPr lang="en-GB" dirty="0"/>
          </a:p>
        </p:txBody>
      </p:sp>
    </p:spTree>
    <p:extLst>
      <p:ext uri="{BB962C8B-B14F-4D97-AF65-F5344CB8AC3E}">
        <p14:creationId xmlns:p14="http://schemas.microsoft.com/office/powerpoint/2010/main" val="120204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29600" cy="1143000"/>
          </a:xfrm>
        </p:spPr>
        <p:txBody>
          <a:bodyPr>
            <a:noAutofit/>
          </a:bodyPr>
          <a:lstStyle/>
          <a:p>
            <a:r>
              <a:rPr lang="en-GB" sz="8000" b="1" dirty="0" smtClean="0">
                <a:solidFill>
                  <a:schemeClr val="tx2"/>
                </a:solidFill>
              </a:rPr>
              <a:t>60</a:t>
            </a:r>
            <a:r>
              <a:rPr lang="en-GB" sz="8000" b="1" dirty="0" smtClean="0">
                <a:solidFill>
                  <a:schemeClr val="tx2"/>
                </a:solidFill>
              </a:rPr>
              <a:t>%</a:t>
            </a:r>
            <a:br>
              <a:rPr lang="en-GB" sz="8000" b="1" dirty="0" smtClean="0">
                <a:solidFill>
                  <a:schemeClr val="tx2"/>
                </a:solidFill>
              </a:rPr>
            </a:br>
            <a:r>
              <a:rPr lang="en-GB" sz="8000" b="1" dirty="0" smtClean="0">
                <a:solidFill>
                  <a:schemeClr val="tx2"/>
                </a:solidFill>
              </a:rPr>
              <a:t>Of Jobs are never advertised</a:t>
            </a:r>
            <a:r>
              <a:rPr lang="en-GB" sz="8000" b="1" dirty="0" smtClean="0">
                <a:solidFill>
                  <a:schemeClr val="tx2"/>
                </a:solidFill>
              </a:rPr>
              <a:t> </a:t>
            </a:r>
            <a:endParaRPr lang="en-GB" sz="8000" b="1" dirty="0">
              <a:solidFill>
                <a:schemeClr val="tx2"/>
              </a:solidFill>
            </a:endParaRPr>
          </a:p>
        </p:txBody>
      </p:sp>
    </p:spTree>
    <p:extLst>
      <p:ext uri="{BB962C8B-B14F-4D97-AF65-F5344CB8AC3E}">
        <p14:creationId xmlns:p14="http://schemas.microsoft.com/office/powerpoint/2010/main" val="73814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2"/>
                </a:solidFill>
              </a:rPr>
              <a:t>Step 1. </a:t>
            </a:r>
            <a:br>
              <a:rPr lang="en-GB" b="1" dirty="0" smtClean="0">
                <a:solidFill>
                  <a:schemeClr val="tx2"/>
                </a:solidFill>
              </a:rPr>
            </a:br>
            <a:r>
              <a:rPr lang="en-GB" b="1" dirty="0" smtClean="0">
                <a:solidFill>
                  <a:schemeClr val="tx2"/>
                </a:solidFill>
              </a:rPr>
              <a:t>Think about you</a:t>
            </a:r>
            <a:endParaRPr lang="en-GB" b="1" dirty="0">
              <a:solidFill>
                <a:schemeClr val="tx2"/>
              </a:solidFill>
            </a:endParaRPr>
          </a:p>
        </p:txBody>
      </p:sp>
      <p:sp>
        <p:nvSpPr>
          <p:cNvPr id="3" name="Content Placeholder 2"/>
          <p:cNvSpPr>
            <a:spLocks noGrp="1"/>
          </p:cNvSpPr>
          <p:nvPr>
            <p:ph idx="1"/>
          </p:nvPr>
        </p:nvSpPr>
        <p:spPr>
          <a:xfrm>
            <a:off x="467544" y="1844824"/>
            <a:ext cx="8229600" cy="4525963"/>
          </a:xfrm>
        </p:spPr>
        <p:txBody>
          <a:bodyPr>
            <a:normAutofit fontScale="85000" lnSpcReduction="10000"/>
          </a:bodyPr>
          <a:lstStyle/>
          <a:p>
            <a:pPr marL="0" indent="0">
              <a:buNone/>
            </a:pPr>
            <a:endParaRPr lang="en-GB" b="1" dirty="0" smtClean="0"/>
          </a:p>
          <a:p>
            <a:pPr marL="0" indent="0">
              <a:buNone/>
            </a:pPr>
            <a:r>
              <a:rPr lang="en-GB" b="1" dirty="0" smtClean="0"/>
              <a:t>Analyse</a:t>
            </a:r>
            <a:r>
              <a:rPr lang="en-US" b="1" dirty="0" smtClean="0"/>
              <a:t> </a:t>
            </a:r>
            <a:r>
              <a:rPr lang="en-US" b="1" dirty="0"/>
              <a:t>your strengths and weaknesses.</a:t>
            </a:r>
            <a:r>
              <a:rPr lang="en-US" dirty="0"/>
              <a:t> </a:t>
            </a:r>
            <a:endParaRPr lang="en-US" dirty="0" smtClean="0"/>
          </a:p>
          <a:p>
            <a:pPr marL="0" indent="0">
              <a:buNone/>
            </a:pPr>
            <a:endParaRPr lang="en-US" dirty="0" smtClean="0"/>
          </a:p>
          <a:p>
            <a:pPr marL="0" indent="0" algn="ctr">
              <a:buNone/>
            </a:pPr>
            <a:r>
              <a:rPr lang="en-US" dirty="0" smtClean="0"/>
              <a:t>If </a:t>
            </a:r>
            <a:r>
              <a:rPr lang="en-US" dirty="0"/>
              <a:t>you </a:t>
            </a:r>
            <a:r>
              <a:rPr lang="en-US" dirty="0" smtClean="0"/>
              <a:t>know </a:t>
            </a:r>
            <a:r>
              <a:rPr lang="en-US" dirty="0"/>
              <a:t>what you are good at and what you aren't so good at, it will be easier for you to find a placement which will not only be fun, but help you in future life. </a:t>
            </a:r>
            <a:endParaRPr lang="en-US" dirty="0" smtClean="0"/>
          </a:p>
          <a:p>
            <a:pPr algn="ctr"/>
            <a:endParaRPr lang="en-US" dirty="0"/>
          </a:p>
          <a:p>
            <a:pPr marL="0" indent="0" algn="ctr">
              <a:buNone/>
            </a:pPr>
            <a:r>
              <a:rPr lang="en-US" dirty="0" smtClean="0">
                <a:effectLst/>
              </a:rPr>
              <a:t>Do not choose a job that you don't understand just to get a placement. Choose a company which specialises in something interesting to </a:t>
            </a:r>
            <a:r>
              <a:rPr lang="en-US" i="1" dirty="0" smtClean="0">
                <a:effectLst/>
              </a:rPr>
              <a:t>you</a:t>
            </a:r>
            <a:r>
              <a:rPr lang="en-US" dirty="0" smtClean="0">
                <a:effectLst/>
              </a:rPr>
              <a:t>.</a:t>
            </a:r>
          </a:p>
          <a:p>
            <a:endParaRPr lang="en-GB" dirty="0"/>
          </a:p>
        </p:txBody>
      </p:sp>
      <p:pic>
        <p:nvPicPr>
          <p:cNvPr id="4" name="Picture 2" descr="https://userscontent2.emaze.com/images/d7af3821-f2e8-4743-895c-7f99789e574a/4cedd612-1bd3-4e0f-bcb9-6006ca9466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528" y="260648"/>
            <a:ext cx="1604167" cy="161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934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2875"/>
            <a:ext cx="8929688" cy="1571625"/>
          </a:xfrm>
        </p:spPr>
        <p:txBody>
          <a:bodyPr rtlCol="0">
            <a:noAutofit/>
          </a:bodyPr>
          <a:lstStyle/>
          <a:p>
            <a:pPr algn="l" eaLnBrk="1" fontAlgn="auto" hangingPunct="1">
              <a:spcAft>
                <a:spcPts val="0"/>
              </a:spcAft>
              <a:defRPr/>
            </a:pPr>
            <a:r>
              <a:rPr lang="en-GB" sz="2000" dirty="0" smtClean="0">
                <a:solidFill>
                  <a:schemeClr val="tx1"/>
                </a:solidFill>
                <a:latin typeface="Arial Black" pitchFamily="34" charset="0"/>
              </a:rPr>
              <a:t>Step 1: </a:t>
            </a:r>
          </a:p>
          <a:p>
            <a:pPr algn="l" eaLnBrk="1" fontAlgn="auto" hangingPunct="1">
              <a:spcAft>
                <a:spcPts val="0"/>
              </a:spcAft>
              <a:defRPr/>
            </a:pPr>
            <a:r>
              <a:rPr lang="en-GB" sz="2400" dirty="0" smtClean="0">
                <a:solidFill>
                  <a:schemeClr val="tx1"/>
                </a:solidFill>
                <a:latin typeface="Arial Black" pitchFamily="34" charset="0"/>
              </a:rPr>
              <a:t>Decide the sector that you would like to work in – but be realistic!  </a:t>
            </a:r>
          </a:p>
          <a:p>
            <a:pPr algn="l" eaLnBrk="1" fontAlgn="auto" hangingPunct="1">
              <a:spcAft>
                <a:spcPts val="0"/>
              </a:spcAft>
              <a:defRPr/>
            </a:pPr>
            <a:endParaRPr lang="en-GB" sz="1400" dirty="0" smtClean="0">
              <a:solidFill>
                <a:schemeClr val="tx1"/>
              </a:solidFill>
            </a:endParaRPr>
          </a:p>
          <a:p>
            <a:pPr algn="l" eaLnBrk="1" fontAlgn="auto" hangingPunct="1">
              <a:spcAft>
                <a:spcPts val="0"/>
              </a:spcAft>
              <a:defRPr/>
            </a:pPr>
            <a:r>
              <a:rPr lang="en-GB" sz="2400" b="1" dirty="0" smtClean="0">
                <a:solidFill>
                  <a:schemeClr val="tx1"/>
                </a:solidFill>
              </a:rPr>
              <a:t>Sports </a:t>
            </a:r>
            <a:endParaRPr lang="en-GB" sz="2400" b="1" dirty="0" smtClean="0">
              <a:solidFill>
                <a:schemeClr val="tx1"/>
              </a:solidFill>
            </a:endParaRPr>
          </a:p>
          <a:p>
            <a:pPr algn="l" eaLnBrk="1" fontAlgn="auto" hangingPunct="1">
              <a:spcAft>
                <a:spcPts val="0"/>
              </a:spcAft>
              <a:defRPr/>
            </a:pPr>
            <a:endParaRPr lang="en-GB" sz="1400" dirty="0" smtClean="0">
              <a:solidFill>
                <a:schemeClr val="tx1"/>
              </a:solidFill>
            </a:endParaRPr>
          </a:p>
          <a:p>
            <a:pPr algn="l" eaLnBrk="1" fontAlgn="auto" hangingPunct="1">
              <a:spcAft>
                <a:spcPts val="0"/>
              </a:spcAft>
              <a:defRPr/>
            </a:pPr>
            <a:r>
              <a:rPr lang="en-GB" sz="2400" dirty="0" smtClean="0">
                <a:solidFill>
                  <a:schemeClr val="tx1"/>
                </a:solidFill>
              </a:rPr>
              <a:t>	Local sports provider / leisure centre</a:t>
            </a:r>
          </a:p>
          <a:p>
            <a:pPr algn="l" eaLnBrk="1" fontAlgn="auto" hangingPunct="1">
              <a:spcAft>
                <a:spcPts val="0"/>
              </a:spcAft>
              <a:defRPr/>
            </a:pPr>
            <a:r>
              <a:rPr lang="en-GB" sz="2400" dirty="0" smtClean="0">
                <a:solidFill>
                  <a:schemeClr val="tx1"/>
                </a:solidFill>
              </a:rPr>
              <a:t>	Gym</a:t>
            </a:r>
          </a:p>
          <a:p>
            <a:pPr algn="l" eaLnBrk="1" fontAlgn="auto" hangingPunct="1">
              <a:spcAft>
                <a:spcPts val="0"/>
              </a:spcAft>
              <a:defRPr/>
            </a:pPr>
            <a:r>
              <a:rPr lang="en-GB" sz="2400" dirty="0" smtClean="0">
                <a:solidFill>
                  <a:schemeClr val="tx1"/>
                </a:solidFill>
              </a:rPr>
              <a:t>	PE teacher……….</a:t>
            </a:r>
            <a:endParaRPr lang="en-GB" sz="1400" dirty="0" smtClean="0">
              <a:solidFill>
                <a:schemeClr val="tx1"/>
              </a:solidFill>
            </a:endParaRPr>
          </a:p>
          <a:p>
            <a:pPr algn="l" eaLnBrk="1" fontAlgn="auto" hangingPunct="1">
              <a:spcAft>
                <a:spcPts val="0"/>
              </a:spcAft>
              <a:defRPr/>
            </a:pPr>
            <a:r>
              <a:rPr lang="en-GB" sz="2400" b="1" dirty="0" smtClean="0">
                <a:solidFill>
                  <a:schemeClr val="tx1"/>
                </a:solidFill>
              </a:rPr>
              <a:t>			</a:t>
            </a:r>
          </a:p>
          <a:p>
            <a:pPr algn="l" eaLnBrk="1" fontAlgn="auto" hangingPunct="1">
              <a:spcAft>
                <a:spcPts val="0"/>
              </a:spcAft>
              <a:defRPr/>
            </a:pPr>
            <a:r>
              <a:rPr lang="en-GB" sz="2400" b="1" dirty="0">
                <a:solidFill>
                  <a:schemeClr val="tx1"/>
                </a:solidFill>
              </a:rPr>
              <a:t>	</a:t>
            </a:r>
            <a:r>
              <a:rPr lang="en-GB" sz="2400" b="1" dirty="0" smtClean="0">
                <a:solidFill>
                  <a:schemeClr val="tx1"/>
                </a:solidFill>
              </a:rPr>
              <a:t>			</a:t>
            </a:r>
            <a:r>
              <a:rPr lang="en-GB" sz="2400" b="1" dirty="0" smtClean="0">
                <a:solidFill>
                  <a:schemeClr val="tx1"/>
                </a:solidFill>
              </a:rPr>
              <a:t>Doctor</a:t>
            </a:r>
            <a:endParaRPr lang="en-GB" sz="2400" b="1" dirty="0" smtClean="0">
              <a:solidFill>
                <a:schemeClr val="tx1"/>
              </a:solidFill>
            </a:endParaRPr>
          </a:p>
          <a:p>
            <a:pPr algn="l" eaLnBrk="1" fontAlgn="auto" hangingPunct="1">
              <a:spcAft>
                <a:spcPts val="0"/>
              </a:spcAft>
              <a:defRPr/>
            </a:pPr>
            <a:r>
              <a:rPr lang="en-GB" sz="2400" dirty="0" smtClean="0">
                <a:solidFill>
                  <a:schemeClr val="tx1"/>
                </a:solidFill>
              </a:rPr>
              <a:t>				</a:t>
            </a:r>
            <a:r>
              <a:rPr lang="en-GB" sz="2400" dirty="0" err="1" smtClean="0">
                <a:solidFill>
                  <a:schemeClr val="tx1"/>
                </a:solidFill>
              </a:rPr>
              <a:t>Wayfinder</a:t>
            </a:r>
            <a:r>
              <a:rPr lang="en-GB" sz="2400" dirty="0" smtClean="0">
                <a:solidFill>
                  <a:schemeClr val="tx1"/>
                </a:solidFill>
              </a:rPr>
              <a:t> at Torbay Hospital</a:t>
            </a:r>
          </a:p>
          <a:p>
            <a:pPr algn="l" eaLnBrk="1" fontAlgn="auto" hangingPunct="1">
              <a:spcAft>
                <a:spcPts val="0"/>
              </a:spcAft>
              <a:defRPr/>
            </a:pPr>
            <a:r>
              <a:rPr lang="en-GB" sz="2400" dirty="0">
                <a:solidFill>
                  <a:schemeClr val="tx1"/>
                </a:solidFill>
              </a:rPr>
              <a:t>	</a:t>
            </a:r>
            <a:r>
              <a:rPr lang="en-GB" sz="2400" dirty="0" smtClean="0">
                <a:solidFill>
                  <a:schemeClr val="tx1"/>
                </a:solidFill>
              </a:rPr>
              <a:t>			Nursing Home</a:t>
            </a:r>
          </a:p>
          <a:p>
            <a:pPr algn="l" eaLnBrk="1" fontAlgn="auto" hangingPunct="1">
              <a:spcAft>
                <a:spcPts val="0"/>
              </a:spcAft>
              <a:defRPr/>
            </a:pPr>
            <a:r>
              <a:rPr lang="en-GB" sz="2400" dirty="0">
                <a:solidFill>
                  <a:schemeClr val="tx1"/>
                </a:solidFill>
              </a:rPr>
              <a:t>	</a:t>
            </a:r>
            <a:r>
              <a:rPr lang="en-GB" sz="2400" dirty="0" smtClean="0">
                <a:solidFill>
                  <a:schemeClr val="tx1"/>
                </a:solidFill>
              </a:rPr>
              <a:t>			Pharmacy</a:t>
            </a:r>
          </a:p>
          <a:p>
            <a:pPr algn="l" eaLnBrk="1" fontAlgn="auto" hangingPunct="1">
              <a:spcAft>
                <a:spcPts val="0"/>
              </a:spcAft>
              <a:defRPr/>
            </a:pPr>
            <a:r>
              <a:rPr lang="en-GB" sz="2400" dirty="0">
                <a:solidFill>
                  <a:schemeClr val="tx1"/>
                </a:solidFill>
              </a:rPr>
              <a:t>	</a:t>
            </a:r>
            <a:r>
              <a:rPr lang="en-GB" sz="2400" dirty="0" smtClean="0">
                <a:solidFill>
                  <a:schemeClr val="tx1"/>
                </a:solidFill>
              </a:rPr>
              <a:t>			Other practices such as optician, dentist, 				chiropody etc.</a:t>
            </a:r>
          </a:p>
          <a:p>
            <a:pPr algn="l" eaLnBrk="1" fontAlgn="auto" hangingPunct="1">
              <a:spcAft>
                <a:spcPts val="0"/>
              </a:spcAft>
              <a:defRPr/>
            </a:pPr>
            <a:r>
              <a:rPr lang="en-GB" sz="2400" dirty="0">
                <a:solidFill>
                  <a:schemeClr val="tx1"/>
                </a:solidFill>
              </a:rPr>
              <a:t>	</a:t>
            </a:r>
            <a:r>
              <a:rPr lang="en-GB" sz="2400" dirty="0" smtClean="0">
                <a:solidFill>
                  <a:schemeClr val="tx1"/>
                </a:solidFill>
              </a:rPr>
              <a:t>					</a:t>
            </a:r>
          </a:p>
          <a:p>
            <a:pPr algn="l" eaLnBrk="1" fontAlgn="auto" hangingPunct="1">
              <a:spcAft>
                <a:spcPts val="0"/>
              </a:spcAft>
              <a:defRPr/>
            </a:pPr>
            <a:r>
              <a:rPr lang="en-GB" sz="2400" dirty="0" smtClean="0">
                <a:solidFill>
                  <a:schemeClr val="tx1"/>
                </a:solidFill>
              </a:rPr>
              <a:t>	</a:t>
            </a:r>
          </a:p>
          <a:p>
            <a:pPr algn="l" eaLnBrk="1" fontAlgn="auto" hangingPunct="1">
              <a:spcAft>
                <a:spcPts val="0"/>
              </a:spcAft>
              <a:defRPr/>
            </a:pPr>
            <a:endParaRPr lang="en-GB" sz="1000" dirty="0" smtClean="0"/>
          </a:p>
          <a:p>
            <a:pPr algn="l" eaLnBrk="1" fontAlgn="auto" hangingPunct="1">
              <a:spcAft>
                <a:spcPts val="0"/>
              </a:spcAft>
              <a:defRPr/>
            </a:pPr>
            <a:endParaRPr lang="en-GB" sz="1000" dirty="0" smtClean="0"/>
          </a:p>
        </p:txBody>
      </p:sp>
      <p:pic>
        <p:nvPicPr>
          <p:cNvPr id="19459" name="Picture 2" descr="http://cdn.epltalk.com/wp-content/uploads/2008/05/frank-lamp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647825"/>
            <a:ext cx="1563687"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4271963"/>
            <a:ext cx="1790700"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782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229442"/>
            <a:ext cx="8229600" cy="1143000"/>
          </a:xfrm>
        </p:spPr>
        <p:txBody>
          <a:bodyPr>
            <a:normAutofit fontScale="90000"/>
          </a:bodyPr>
          <a:lstStyle/>
          <a:p>
            <a:r>
              <a:rPr lang="en-GB" b="1" dirty="0" smtClean="0">
                <a:solidFill>
                  <a:schemeClr val="tx2"/>
                </a:solidFill>
              </a:rPr>
              <a:t>Step 2. </a:t>
            </a:r>
            <a:br>
              <a:rPr lang="en-GB" b="1" dirty="0" smtClean="0">
                <a:solidFill>
                  <a:schemeClr val="tx2"/>
                </a:solidFill>
              </a:rPr>
            </a:br>
            <a:r>
              <a:rPr lang="en-GB" b="1" dirty="0" smtClean="0">
                <a:solidFill>
                  <a:schemeClr val="tx2"/>
                </a:solidFill>
              </a:rPr>
              <a:t>Where are the Employers?</a:t>
            </a:r>
            <a:endParaRPr lang="en-GB" b="1" dirty="0">
              <a:solidFill>
                <a:schemeClr val="tx2"/>
              </a:solidFill>
            </a:endParaRPr>
          </a:p>
        </p:txBody>
      </p:sp>
      <p:sp>
        <p:nvSpPr>
          <p:cNvPr id="3" name="Content Placeholder 2"/>
          <p:cNvSpPr>
            <a:spLocks noGrp="1"/>
          </p:cNvSpPr>
          <p:nvPr>
            <p:ph idx="1"/>
          </p:nvPr>
        </p:nvSpPr>
        <p:spPr>
          <a:xfrm>
            <a:off x="303649" y="2492896"/>
            <a:ext cx="8229600" cy="4525963"/>
          </a:xfrm>
        </p:spPr>
        <p:txBody>
          <a:bodyPr>
            <a:normAutofit/>
          </a:bodyPr>
          <a:lstStyle/>
          <a:p>
            <a:pPr marL="0" indent="0">
              <a:buNone/>
            </a:pPr>
            <a:r>
              <a:rPr lang="en-US" b="1" dirty="0" smtClean="0"/>
              <a:t>Network </a:t>
            </a:r>
          </a:p>
          <a:p>
            <a:pPr marL="0" indent="0">
              <a:buNone/>
            </a:pPr>
            <a:r>
              <a:rPr lang="en-US" dirty="0" smtClean="0"/>
              <a:t>Talk </a:t>
            </a:r>
            <a:r>
              <a:rPr lang="en-US" dirty="0"/>
              <a:t>to people you know.  The more people who know you are looking for work the better.  Even if they don’t know about a job themselves, they may know somebody who does.  Have a chat with family, friends, teachers, Facebook friends and anybody else who knows you</a:t>
            </a:r>
            <a:r>
              <a:rPr lang="en-US" dirty="0" smtClean="0"/>
              <a:t>.</a:t>
            </a:r>
          </a:p>
          <a:p>
            <a:pPr marL="0" indent="0">
              <a:buNone/>
            </a:pPr>
            <a:endParaRPr lang="en-US" dirty="0" smtClean="0"/>
          </a:p>
          <a:p>
            <a:pPr marL="0" indent="0">
              <a:buNone/>
            </a:pPr>
            <a:endParaRPr lang="en-US" dirty="0" smtClean="0"/>
          </a:p>
          <a:p>
            <a:pPr marL="0" indent="0" algn="ctr">
              <a:buNone/>
            </a:pPr>
            <a:endParaRPr lang="en-GB" dirty="0"/>
          </a:p>
        </p:txBody>
      </p:sp>
      <p:pic>
        <p:nvPicPr>
          <p:cNvPr id="4" name="Picture 2" descr="https://userscontent2.emaze.com/images/d7af3821-f2e8-4743-895c-7f99789e574a/4cedd612-1bd3-4e0f-bcb9-6006ca9466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1604167" cy="161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7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Google Search/ Yell.com </a:t>
            </a:r>
            <a:endParaRPr lang="en-GB" b="1" dirty="0">
              <a:solidFill>
                <a:schemeClr val="tx2"/>
              </a:solidFill>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6651" b="3842"/>
          <a:stretch>
            <a:fillRect/>
          </a:stretch>
        </p:blipFill>
        <p:spPr bwMode="auto">
          <a:xfrm>
            <a:off x="683568" y="1628799"/>
            <a:ext cx="5406212" cy="30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219" b="5455"/>
          <a:stretch>
            <a:fillRect/>
          </a:stretch>
        </p:blipFill>
        <p:spPr bwMode="auto">
          <a:xfrm>
            <a:off x="2987824" y="3140968"/>
            <a:ext cx="5739961"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s://userscontent2.emaze.com/images/d7af3821-f2e8-4743-895c-7f99789e574a/4cedd612-1bd3-4e0f-bcb9-6006ca9466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9" y="188640"/>
            <a:ext cx="1432894"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541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2"/>
                </a:solidFill>
              </a:rPr>
              <a:t>Contacting Employers</a:t>
            </a:r>
            <a:endParaRPr lang="en-GB" b="1" dirty="0">
              <a:solidFill>
                <a:schemeClr val="tx2"/>
              </a:solidFill>
            </a:endParaRPr>
          </a:p>
        </p:txBody>
      </p:sp>
      <p:sp>
        <p:nvSpPr>
          <p:cNvPr id="3" name="Content Placeholder 2"/>
          <p:cNvSpPr>
            <a:spLocks noGrp="1"/>
          </p:cNvSpPr>
          <p:nvPr>
            <p:ph idx="1"/>
          </p:nvPr>
        </p:nvSpPr>
        <p:spPr>
          <a:xfrm>
            <a:off x="251520" y="1340768"/>
            <a:ext cx="8373616" cy="5328592"/>
          </a:xfrm>
        </p:spPr>
        <p:txBody>
          <a:bodyPr>
            <a:normAutofit fontScale="55000" lnSpcReduction="20000"/>
          </a:bodyPr>
          <a:lstStyle/>
          <a:p>
            <a:endParaRPr lang="en-US" b="1" dirty="0"/>
          </a:p>
          <a:p>
            <a:pPr marL="0" indent="0">
              <a:buNone/>
            </a:pPr>
            <a:r>
              <a:rPr lang="en-US" b="1" dirty="0" smtClean="0"/>
              <a:t>Research</a:t>
            </a:r>
            <a:endParaRPr lang="en-US" dirty="0" smtClean="0"/>
          </a:p>
          <a:p>
            <a:pPr marL="0" indent="0">
              <a:buNone/>
            </a:pPr>
            <a:r>
              <a:rPr lang="en-US" dirty="0"/>
              <a:t>Do some research on the company and find out who to address the letter to, making it more likely to be looked at. </a:t>
            </a:r>
          </a:p>
          <a:p>
            <a:pPr marL="0" indent="0">
              <a:buNone/>
            </a:pPr>
            <a:endParaRPr lang="en-US" dirty="0" smtClean="0"/>
          </a:p>
          <a:p>
            <a:pPr marL="0" indent="0">
              <a:buNone/>
            </a:pPr>
            <a:r>
              <a:rPr lang="en-US" b="1" dirty="0" err="1" smtClean="0"/>
              <a:t>Phonecall</a:t>
            </a:r>
            <a:endParaRPr lang="en-US" b="1" dirty="0" smtClean="0"/>
          </a:p>
          <a:p>
            <a:pPr marL="0" indent="0">
              <a:buNone/>
            </a:pPr>
            <a:r>
              <a:rPr lang="en-US" dirty="0" smtClean="0"/>
              <a:t>Don't </a:t>
            </a:r>
            <a:r>
              <a:rPr lang="en-US" dirty="0"/>
              <a:t>be afraid to ring up the company you are opting for a place with, especially if you have good speaking skills and are able to talk them into giving you a placement. </a:t>
            </a:r>
            <a:endParaRPr lang="en-US" dirty="0" smtClean="0"/>
          </a:p>
          <a:p>
            <a:pPr marL="0" indent="0">
              <a:buNone/>
            </a:pPr>
            <a:endParaRPr lang="en-US" dirty="0" smtClean="0"/>
          </a:p>
          <a:p>
            <a:pPr marL="0" indent="0">
              <a:buNone/>
            </a:pPr>
            <a:r>
              <a:rPr lang="en-US" b="1" dirty="0" smtClean="0"/>
              <a:t>Write  </a:t>
            </a:r>
            <a:endParaRPr lang="en-US" b="1" dirty="0"/>
          </a:p>
          <a:p>
            <a:pPr marL="0" indent="0">
              <a:buNone/>
            </a:pPr>
            <a:r>
              <a:rPr lang="en-US" dirty="0" smtClean="0"/>
              <a:t>If </a:t>
            </a:r>
            <a:r>
              <a:rPr lang="en-US" dirty="0"/>
              <a:t>you aren't confident with ringing them, you might want to write them a letter asking if they take work experience students and if they can accept you. </a:t>
            </a:r>
            <a:endParaRPr lang="en-US" dirty="0" smtClean="0"/>
          </a:p>
          <a:p>
            <a:pPr marL="0" indent="0">
              <a:buNone/>
            </a:pPr>
            <a:r>
              <a:rPr lang="en-US" dirty="0" smtClean="0"/>
              <a:t>Make sure it is Professional have it checked by </a:t>
            </a:r>
            <a:r>
              <a:rPr lang="en-US" dirty="0" smtClean="0">
                <a:hlinkClick r:id="rId2"/>
              </a:rPr>
              <a:t>careers@paigntonacademy.org</a:t>
            </a:r>
            <a:r>
              <a:rPr lang="en-US" dirty="0" smtClean="0"/>
              <a:t> </a:t>
            </a:r>
            <a:endParaRPr lang="en-US" dirty="0" smtClean="0"/>
          </a:p>
          <a:p>
            <a:pPr marL="0" indent="0">
              <a:buNone/>
            </a:pPr>
            <a:r>
              <a:rPr lang="en-US" dirty="0" smtClean="0"/>
              <a:t>Example CVs and letters are on the school website. </a:t>
            </a:r>
          </a:p>
          <a:p>
            <a:pPr marL="0" indent="0">
              <a:buNone/>
            </a:pPr>
            <a:endParaRPr lang="en-US" dirty="0"/>
          </a:p>
          <a:p>
            <a:pPr marL="0" indent="0">
              <a:buNone/>
            </a:pPr>
            <a:r>
              <a:rPr lang="en-US" b="1" dirty="0" smtClean="0"/>
              <a:t>Visit</a:t>
            </a:r>
            <a:endParaRPr lang="en-US" b="1" dirty="0"/>
          </a:p>
          <a:p>
            <a:pPr marL="0" indent="0">
              <a:buNone/>
            </a:pPr>
            <a:r>
              <a:rPr lang="en-US" dirty="0" smtClean="0"/>
              <a:t>Visit them. </a:t>
            </a:r>
            <a:r>
              <a:rPr lang="en-US" dirty="0" smtClean="0">
                <a:effectLst/>
              </a:rPr>
              <a:t>Dress the part. When going for an interview, you'll need to dress according.</a:t>
            </a:r>
          </a:p>
          <a:p>
            <a:pPr marL="0" indent="0">
              <a:buNone/>
            </a:pPr>
            <a:endParaRPr lang="en-US" dirty="0"/>
          </a:p>
          <a:p>
            <a:endParaRPr lang="en-GB" dirty="0"/>
          </a:p>
        </p:txBody>
      </p:sp>
      <p:pic>
        <p:nvPicPr>
          <p:cNvPr id="4" name="Picture 2" descr="https://userscontent2.emaze.com/images/d7af3821-f2e8-4743-895c-7f99789e574a/4cedd612-1bd3-4e0f-bcb9-6006ca9466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9" y="188640"/>
            <a:ext cx="1368152" cy="137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424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1092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What to talk about</a:t>
            </a:r>
            <a:endParaRPr lang="en-GB" b="1" dirty="0">
              <a:solidFill>
                <a:schemeClr val="tx2"/>
              </a:solidFill>
            </a:endParaRPr>
          </a:p>
        </p:txBody>
      </p:sp>
      <p:sp>
        <p:nvSpPr>
          <p:cNvPr id="3" name="Content Placeholder 2"/>
          <p:cNvSpPr>
            <a:spLocks noGrp="1"/>
          </p:cNvSpPr>
          <p:nvPr>
            <p:ph idx="1"/>
          </p:nvPr>
        </p:nvSpPr>
        <p:spPr>
          <a:xfrm>
            <a:off x="467544" y="1268760"/>
            <a:ext cx="8229600" cy="5112568"/>
          </a:xfrm>
        </p:spPr>
        <p:txBody>
          <a:bodyPr>
            <a:normAutofit fontScale="70000" lnSpcReduction="20000"/>
          </a:bodyPr>
          <a:lstStyle/>
          <a:p>
            <a:pPr marL="0" indent="0">
              <a:buNone/>
            </a:pPr>
            <a:endParaRPr lang="en-US" b="1" dirty="0"/>
          </a:p>
          <a:p>
            <a:pPr marL="0" indent="0">
              <a:buNone/>
            </a:pPr>
            <a:r>
              <a:rPr lang="en-US" b="1" dirty="0"/>
              <a:t>Consider your </a:t>
            </a:r>
            <a:r>
              <a:rPr lang="en-US" b="1" dirty="0" smtClean="0"/>
              <a:t>intended career path. </a:t>
            </a:r>
          </a:p>
          <a:p>
            <a:pPr marL="0" indent="0">
              <a:buNone/>
            </a:pPr>
            <a:endParaRPr lang="en-US" b="1" dirty="0" smtClean="0"/>
          </a:p>
          <a:p>
            <a:pPr marL="0" indent="0">
              <a:buNone/>
            </a:pPr>
            <a:r>
              <a:rPr lang="en-US" dirty="0" smtClean="0"/>
              <a:t>If </a:t>
            </a:r>
            <a:r>
              <a:rPr lang="en-US" dirty="0"/>
              <a:t>you know what job you want to go into, try hard to get some work experience in that area. When you apply to them, you can impress on them how well that line of work is suited for you, and how much you want to go into it</a:t>
            </a:r>
            <a:r>
              <a:rPr lang="en-US" dirty="0" smtClean="0"/>
              <a:t>.</a:t>
            </a:r>
          </a:p>
          <a:p>
            <a:pPr marL="0" indent="0">
              <a:buNone/>
            </a:pPr>
            <a:endParaRPr lang="en-US" dirty="0" smtClean="0"/>
          </a:p>
          <a:p>
            <a:pPr marL="0" indent="0">
              <a:buNone/>
            </a:pPr>
            <a:r>
              <a:rPr lang="en-US" dirty="0" smtClean="0"/>
              <a:t>If you are unsure as to what career you will have in the future talk about the key skills you wish to develop.</a:t>
            </a:r>
          </a:p>
          <a:p>
            <a:pPr marL="0" indent="0">
              <a:buNone/>
            </a:pPr>
            <a:endParaRPr lang="en-US" dirty="0" smtClean="0"/>
          </a:p>
          <a:p>
            <a:pPr marL="0" indent="0">
              <a:buNone/>
            </a:pPr>
            <a:r>
              <a:rPr lang="en-US" dirty="0" smtClean="0"/>
              <a:t>In a job interview, the employer will ask the questions, </a:t>
            </a:r>
            <a:r>
              <a:rPr lang="en-US" i="1" dirty="0" smtClean="0"/>
              <a:t>not you</a:t>
            </a:r>
            <a:r>
              <a:rPr lang="en-US" dirty="0" smtClean="0"/>
              <a:t>.</a:t>
            </a:r>
          </a:p>
          <a:p>
            <a:pPr marL="0" indent="0">
              <a:buNone/>
            </a:pPr>
            <a:endParaRPr lang="en-US" dirty="0" smtClean="0">
              <a:effectLst/>
            </a:endParaRPr>
          </a:p>
          <a:p>
            <a:pPr marL="0" indent="0">
              <a:buNone/>
            </a:pPr>
            <a:r>
              <a:rPr lang="en-US" dirty="0" smtClean="0">
                <a:effectLst/>
              </a:rPr>
              <a:t>An employer may be looking to give you an actual job if you perform well during the work experience, so show them your best!</a:t>
            </a:r>
          </a:p>
          <a:p>
            <a:pPr marL="0" indent="0">
              <a:buNone/>
            </a:pPr>
            <a:endParaRPr lang="en-US" dirty="0" smtClean="0"/>
          </a:p>
          <a:p>
            <a:pPr marL="0" indent="0">
              <a:buNone/>
            </a:pPr>
            <a:endParaRPr lang="en-US" dirty="0" smtClean="0"/>
          </a:p>
          <a:p>
            <a:endParaRPr lang="en-GB" dirty="0"/>
          </a:p>
        </p:txBody>
      </p:sp>
      <p:pic>
        <p:nvPicPr>
          <p:cNvPr id="4" name="Picture 2" descr="https://userscontent2.emaze.com/images/d7af3821-f2e8-4743-895c-7f99789e574a/4cedd612-1bd3-4e0f-bcb9-6006ca9466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368152" cy="137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228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755</Words>
  <Application>Microsoft Office PowerPoint</Application>
  <PresentationFormat>On-screen Show (4:3)</PresentationFormat>
  <Paragraphs>99</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60% Of Jobs are never advertised </vt:lpstr>
      <vt:lpstr>Step 1.  Think about you</vt:lpstr>
      <vt:lpstr>PowerPoint Presentation</vt:lpstr>
      <vt:lpstr>Step 2.  Where are the Employers?</vt:lpstr>
      <vt:lpstr>Google Search/ Yell.com </vt:lpstr>
      <vt:lpstr>Contacting Employers</vt:lpstr>
      <vt:lpstr>PowerPoint Presentation</vt:lpstr>
      <vt:lpstr>What to talk about</vt:lpstr>
      <vt:lpstr>Keep trying</vt:lpstr>
      <vt:lpstr>In short…</vt:lpstr>
      <vt:lpstr>Once you have an employer</vt:lpstr>
      <vt:lpstr>What if I am unable to secure a placement?</vt:lpstr>
      <vt:lpstr>Still Unsure…</vt:lpstr>
      <vt:lpstr>PowerPoint Presentation</vt:lpstr>
      <vt:lpstr>OWN FIND FORMS/ PARENT CONSENT </vt:lpstr>
      <vt:lpstr>PowerPoint Presentation</vt:lpstr>
    </vt:vector>
  </TitlesOfParts>
  <Company>Paignton Community &amp; Sports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Hay</dc:creator>
  <cp:lastModifiedBy>Laura Hay</cp:lastModifiedBy>
  <cp:revision>18</cp:revision>
  <dcterms:created xsi:type="dcterms:W3CDTF">2015-07-22T07:52:21Z</dcterms:created>
  <dcterms:modified xsi:type="dcterms:W3CDTF">2017-07-26T11:19:28Z</dcterms:modified>
</cp:coreProperties>
</file>